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fera.hr/dodatni-digitalni-sadrzaji/b7838e93-7cdb-4b28-8ec8-05ccc497d7c4/?jumpTo=section_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b7838e93-7cdb-4b28-8ec8-05ccc497d7c4/?jumpTo=section_1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TLA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26876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Kako je živjeti u tlu 2.dio</a:t>
            </a:r>
          </a:p>
        </p:txBody>
      </p:sp>
      <p:pic>
        <p:nvPicPr>
          <p:cNvPr id="5" name="Slika 4" descr="Slika na kojoj se prikazuje sisavac, mačka, na zatvorenom, gledanje&#10;&#10;Opis je automatski generiran">
            <a:extLst>
              <a:ext uri="{FF2B5EF4-FFF2-40B4-BE49-F238E27FC236}">
                <a16:creationId xmlns:a16="http://schemas.microsoft.com/office/drawing/2014/main" xmlns="" id="{3860666F-743B-4BB9-9B04-481CC77183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44824"/>
            <a:ext cx="5831936" cy="4370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sisavac, mačka, na zatvorenom, gledanje&#10;&#10;Opis je automatski generiran">
            <a:extLst>
              <a:ext uri="{FF2B5EF4-FFF2-40B4-BE49-F238E27FC236}">
                <a16:creationId xmlns:a16="http://schemas.microsoft.com/office/drawing/2014/main" xmlns="" id="{1FD99CAF-FF7E-4268-94A2-B37E517FF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924944"/>
            <a:ext cx="3045267" cy="2483931"/>
          </a:xfrm>
          <a:prstGeom prst="rect">
            <a:avLst/>
          </a:prstGeom>
        </p:spPr>
      </p:pic>
      <p:pic>
        <p:nvPicPr>
          <p:cNvPr id="1026" name="Picture 2" descr="Earth Worm, Worm, Earthworm, Crawling, Soil, Bait">
            <a:extLst>
              <a:ext uri="{FF2B5EF4-FFF2-40B4-BE49-F238E27FC236}">
                <a16:creationId xmlns:a16="http://schemas.microsoft.com/office/drawing/2014/main" xmlns="" id="{E3D96D0D-5764-4C62-95D1-2FB9F84B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53807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A69EDBDC-1D7D-4179-B74B-1227509DCFD0}"/>
              </a:ext>
            </a:extLst>
          </p:cNvPr>
          <p:cNvSpPr txBox="1"/>
          <p:nvPr/>
        </p:nvSpPr>
        <p:spPr>
          <a:xfrm>
            <a:off x="467544" y="1196752"/>
            <a:ext cx="403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Ponovite naučeno…</a:t>
            </a:r>
          </a:p>
          <a:p>
            <a:endParaRPr lang="hr-HR" dirty="0"/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xmlns="" id="{E66BC7DE-9F44-4B8A-99E4-C8BDEC510EF1}"/>
              </a:ext>
            </a:extLst>
          </p:cNvPr>
          <p:cNvSpPr/>
          <p:nvPr/>
        </p:nvSpPr>
        <p:spPr>
          <a:xfrm>
            <a:off x="3779912" y="1628800"/>
            <a:ext cx="2893376" cy="1621674"/>
          </a:xfrm>
          <a:prstGeom prst="wedgeRoundRectCallout">
            <a:avLst>
              <a:gd name="adj1" fmla="val -21192"/>
              <a:gd name="adj2" fmla="val 1043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Opišite prilagodbe gujavice i krtice podzemnom načinu života.</a:t>
            </a:r>
          </a:p>
        </p:txBody>
      </p:sp>
    </p:spTree>
    <p:extLst>
      <p:ext uri="{BB962C8B-B14F-4D97-AF65-F5344CB8AC3E}">
        <p14:creationId xmlns:p14="http://schemas.microsoft.com/office/powerpoint/2010/main" xmlns="" val="300789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44102EF-D4C5-4358-BE5C-3CDC9CA4B50C}"/>
              </a:ext>
            </a:extLst>
          </p:cNvPr>
          <p:cNvSpPr txBox="1"/>
          <p:nvPr/>
        </p:nvSpPr>
        <p:spPr>
          <a:xfrm>
            <a:off x="683568" y="119675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Ostali stanovnici tla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CE793004-7C16-4744-87D5-C4D882A0D910}"/>
              </a:ext>
            </a:extLst>
          </p:cNvPr>
          <p:cNvSpPr txBox="1"/>
          <p:nvPr/>
        </p:nvSpPr>
        <p:spPr>
          <a:xfrm>
            <a:off x="323528" y="18448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Stanovnici tla su i mnogi sitni organizmi kojima su hrana istrunuli dijelovi drugih organizama.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Neki kukci veći dio života provode u tlu.</a:t>
            </a:r>
          </a:p>
        </p:txBody>
      </p:sp>
      <p:pic>
        <p:nvPicPr>
          <p:cNvPr id="5" name="Slika 4" descr="Slika na kojoj se prikazuje insekt, tlo, na otvorenom&#10;&#10;Opis je automatski generiran">
            <a:extLst>
              <a:ext uri="{FF2B5EF4-FFF2-40B4-BE49-F238E27FC236}">
                <a16:creationId xmlns:a16="http://schemas.microsoft.com/office/drawing/2014/main" xmlns="" id="{004EE31A-E80D-4D54-9E77-7A3E77CDB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78888"/>
            <a:ext cx="4175752" cy="266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acarina, zatvoreno&#10;&#10;Opis je automatski generiran">
            <a:extLst>
              <a:ext uri="{FF2B5EF4-FFF2-40B4-BE49-F238E27FC236}">
                <a16:creationId xmlns:a16="http://schemas.microsoft.com/office/drawing/2014/main" xmlns="" id="{C2E73255-CB0C-4438-8B23-282DF1859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038" y="3484355"/>
            <a:ext cx="4175752" cy="252028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2E6E295-FFC9-4A72-BE78-59A7C76D4C14}"/>
              </a:ext>
            </a:extLst>
          </p:cNvPr>
          <p:cNvSpPr txBox="1"/>
          <p:nvPr/>
        </p:nvSpPr>
        <p:spPr>
          <a:xfrm>
            <a:off x="899592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     </a:t>
            </a:r>
            <a:r>
              <a:rPr lang="hr-HR" dirty="0" err="1"/>
              <a:t>skokuni</a:t>
            </a:r>
            <a:r>
              <a:rPr lang="hr-HR" dirty="0"/>
              <a:t>                                                                      </a:t>
            </a:r>
            <a:r>
              <a:rPr lang="hr-HR" dirty="0" err="1"/>
              <a:t>trčak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3642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C50B320-F289-47E9-A196-28B4F710CAD0}"/>
              </a:ext>
            </a:extLst>
          </p:cNvPr>
          <p:cNvSpPr txBox="1"/>
          <p:nvPr/>
        </p:nvSpPr>
        <p:spPr>
          <a:xfrm>
            <a:off x="467544" y="112474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Neke životinje u šupljinama tla provode samo dio života.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Najčešće u tlu žive ličinke kukaca.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One se razvijaju iz jaja i početni su stadij u razvoju kukaca.</a:t>
            </a:r>
          </a:p>
        </p:txBody>
      </p:sp>
      <p:pic>
        <p:nvPicPr>
          <p:cNvPr id="4" name="Slika 3" descr="Slika na kojoj se prikazuje beskralješnjak, komad, člankonožac, zatvoreno&#10;&#10;Opis je automatski generiran">
            <a:extLst>
              <a:ext uri="{FF2B5EF4-FFF2-40B4-BE49-F238E27FC236}">
                <a16:creationId xmlns:a16="http://schemas.microsoft.com/office/drawing/2014/main" xmlns="" id="{39954F67-4784-4024-A98A-AE5A6CF95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564904"/>
            <a:ext cx="37444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insekt&#10;&#10;Opis je automatski generiran">
            <a:extLst>
              <a:ext uri="{FF2B5EF4-FFF2-40B4-BE49-F238E27FC236}">
                <a16:creationId xmlns:a16="http://schemas.microsoft.com/office/drawing/2014/main" xmlns="" id="{82E1D44B-1308-4C7C-8945-36527EB29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564904"/>
            <a:ext cx="2406013" cy="360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: strelica prema gore 6">
            <a:extLst>
              <a:ext uri="{FF2B5EF4-FFF2-40B4-BE49-F238E27FC236}">
                <a16:creationId xmlns:a16="http://schemas.microsoft.com/office/drawing/2014/main" xmlns="" id="{D647F4B6-EC71-412A-928A-00F50735AD20}"/>
              </a:ext>
            </a:extLst>
          </p:cNvPr>
          <p:cNvSpPr/>
          <p:nvPr/>
        </p:nvSpPr>
        <p:spPr>
          <a:xfrm>
            <a:off x="755576" y="4365104"/>
            <a:ext cx="2858917" cy="2112069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Ličinka hrušta prvih nekoliko godina provodi u tlu.</a:t>
            </a:r>
          </a:p>
        </p:txBody>
      </p:sp>
      <p:sp>
        <p:nvSpPr>
          <p:cNvPr id="8" name="Oblačić: strelica udesno 7">
            <a:extLst>
              <a:ext uri="{FF2B5EF4-FFF2-40B4-BE49-F238E27FC236}">
                <a16:creationId xmlns:a16="http://schemas.microsoft.com/office/drawing/2014/main" xmlns="" id="{CA8C277E-70C9-470C-A479-0820505968FE}"/>
              </a:ext>
            </a:extLst>
          </p:cNvPr>
          <p:cNvSpPr/>
          <p:nvPr/>
        </p:nvSpPr>
        <p:spPr>
          <a:xfrm>
            <a:off x="4427984" y="2852936"/>
            <a:ext cx="2146635" cy="2664296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Odrasli hruštevi mijenjaju stanište i žive u krošnjama drveća.</a:t>
            </a:r>
          </a:p>
        </p:txBody>
      </p:sp>
    </p:spTree>
    <p:extLst>
      <p:ext uri="{BB962C8B-B14F-4D97-AF65-F5344CB8AC3E}">
        <p14:creationId xmlns:p14="http://schemas.microsoft.com/office/powerpoint/2010/main" xmlns="" val="396002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FB6B620A-009F-4BEB-AB37-474B63E84FAA}"/>
              </a:ext>
            </a:extLst>
          </p:cNvPr>
          <p:cNvSpPr txBox="1"/>
          <p:nvPr/>
        </p:nvSpPr>
        <p:spPr>
          <a:xfrm>
            <a:off x="467544" y="1268760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Mravi svoje nastambe grade u tlu.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Mravinjak se katkada uzdiže i iznad tla.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Žive u zadrugama pa ih nazivamo zadružnim kukcima.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Svi članovi zadruge imaju određene uloge.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Matice legu jaja. Mravi radnici skupljaju i u hodnike uvlače sjemenke.</a:t>
            </a:r>
          </a:p>
        </p:txBody>
      </p:sp>
      <p:pic>
        <p:nvPicPr>
          <p:cNvPr id="4" name="Slika 3" descr="Slika na kojoj se prikazuje objekt na otvorenom, insekt, košnica, osinje gnijezdo&#10;&#10;Opis je automatski generiran">
            <a:extLst>
              <a:ext uri="{FF2B5EF4-FFF2-40B4-BE49-F238E27FC236}">
                <a16:creationId xmlns:a16="http://schemas.microsoft.com/office/drawing/2014/main" xmlns="" id="{1FAB7000-ECC6-4BAD-9B55-2277EF9C2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84984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stablo, na otvorenom, tlo, šuma&#10;&#10;Opis je automatski generiran">
            <a:extLst>
              <a:ext uri="{FF2B5EF4-FFF2-40B4-BE49-F238E27FC236}">
                <a16:creationId xmlns:a16="http://schemas.microsoft.com/office/drawing/2014/main" xmlns="" id="{A1442F20-998E-4592-B8FB-EB3379E23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84984"/>
            <a:ext cx="3824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ction Button: Movie 7">
            <a:hlinkClick r:id="rId4" highlightClick="1"/>
          </p:cNvPr>
          <p:cNvSpPr/>
          <p:nvPr/>
        </p:nvSpPr>
        <p:spPr>
          <a:xfrm>
            <a:off x="3131840" y="5229200"/>
            <a:ext cx="1080120" cy="64807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3351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A37D5A9-37F5-41EB-BFCF-67DE048C34E7}"/>
              </a:ext>
            </a:extLst>
          </p:cNvPr>
          <p:cNvSpPr txBox="1"/>
          <p:nvPr/>
        </p:nvSpPr>
        <p:spPr>
          <a:xfrm>
            <a:off x="611560" y="1196752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tlu se nalaze i podzemni dijelovi biljaka.</a:t>
            </a:r>
          </a:p>
          <a:p>
            <a:endParaRPr lang="hr-HR" dirty="0"/>
          </a:p>
        </p:txBody>
      </p:sp>
      <p:pic>
        <p:nvPicPr>
          <p:cNvPr id="2060" name="Picture 12" descr="Carrot, Growth, Vegetables, Agriculture, Closeup">
            <a:extLst>
              <a:ext uri="{FF2B5EF4-FFF2-40B4-BE49-F238E27FC236}">
                <a16:creationId xmlns:a16="http://schemas.microsoft.com/office/drawing/2014/main" xmlns="" id="{9836C11E-A6D4-46B2-BD16-F666BA05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512300" cy="233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adish, Vegetable, Raw, Fresh, Food, Organic, Healthy">
            <a:extLst>
              <a:ext uri="{FF2B5EF4-FFF2-40B4-BE49-F238E27FC236}">
                <a16:creationId xmlns:a16="http://schemas.microsoft.com/office/drawing/2014/main" xmlns="" id="{ED708A7D-C52A-49E4-BF66-104DEC25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42075">
            <a:off x="24355" y="1764249"/>
            <a:ext cx="1983566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nion, Arable, Field, Onion Field, Leek">
            <a:extLst>
              <a:ext uri="{FF2B5EF4-FFF2-40B4-BE49-F238E27FC236}">
                <a16:creationId xmlns:a16="http://schemas.microsoft.com/office/drawing/2014/main" xmlns="" id="{568DFFA7-ACCD-493F-9B28-B52A8C96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341" y="4221087"/>
            <a:ext cx="3473550" cy="232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: strelica ulijevo 2">
            <a:extLst>
              <a:ext uri="{FF2B5EF4-FFF2-40B4-BE49-F238E27FC236}">
                <a16:creationId xmlns:a16="http://schemas.microsoft.com/office/drawing/2014/main" xmlns="" id="{C30F50BF-8A20-4972-A35E-825286054C05}"/>
              </a:ext>
            </a:extLst>
          </p:cNvPr>
          <p:cNvSpPr/>
          <p:nvPr/>
        </p:nvSpPr>
        <p:spPr>
          <a:xfrm>
            <a:off x="4572000" y="1844824"/>
            <a:ext cx="2376264" cy="213250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Podzemni dijelovi za spremanje hranjivih tvari – korijenje.</a:t>
            </a:r>
          </a:p>
        </p:txBody>
      </p:sp>
      <p:sp>
        <p:nvSpPr>
          <p:cNvPr id="13" name="Oblačić: strelica ulijevo 12">
            <a:extLst>
              <a:ext uri="{FF2B5EF4-FFF2-40B4-BE49-F238E27FC236}">
                <a16:creationId xmlns:a16="http://schemas.microsoft.com/office/drawing/2014/main" xmlns="" id="{91077725-EF45-4B44-AEE7-615623F545FE}"/>
              </a:ext>
            </a:extLst>
          </p:cNvPr>
          <p:cNvSpPr/>
          <p:nvPr/>
        </p:nvSpPr>
        <p:spPr>
          <a:xfrm>
            <a:off x="4572000" y="4293096"/>
            <a:ext cx="2376264" cy="2132509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Podzemni dijelovi za spremanje hranjivih tvari – podzemne stabljike.</a:t>
            </a:r>
          </a:p>
        </p:txBody>
      </p:sp>
    </p:spTree>
    <p:extLst>
      <p:ext uri="{BB962C8B-B14F-4D97-AF65-F5344CB8AC3E}">
        <p14:creationId xmlns:p14="http://schemas.microsoft.com/office/powerpoint/2010/main" xmlns="" val="111541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C2A4F43-84D8-4881-BAAC-FBBB9086AAE5}"/>
              </a:ext>
            </a:extLst>
          </p:cNvPr>
          <p:cNvSpPr txBox="1"/>
          <p:nvPr/>
        </p:nvSpPr>
        <p:spPr>
          <a:xfrm>
            <a:off x="395536" y="1268760"/>
            <a:ext cx="860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U tlu žive i mnoge gljive.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Neke su mikroskopske veličine pa ih golim okom ne možemo vidjeti.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/>
              <a:t>Neke gljive su jestive. Njima beremo samo nadzemni dio.</a:t>
            </a:r>
          </a:p>
        </p:txBody>
      </p:sp>
      <p:pic>
        <p:nvPicPr>
          <p:cNvPr id="4" name="Slika 3" descr="Slika na kojoj se prikazuje tlo, noćno nebo&#10;&#10;Opis je automatski generiran">
            <a:extLst>
              <a:ext uri="{FF2B5EF4-FFF2-40B4-BE49-F238E27FC236}">
                <a16:creationId xmlns:a16="http://schemas.microsoft.com/office/drawing/2014/main" xmlns="" id="{F3BCDF28-360E-47BD-934B-21E4C2D97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4032448" cy="309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ić: strelica prema gore 4">
            <a:extLst>
              <a:ext uri="{FF2B5EF4-FFF2-40B4-BE49-F238E27FC236}">
                <a16:creationId xmlns:a16="http://schemas.microsoft.com/office/drawing/2014/main" xmlns="" id="{BF80A860-4C76-4282-96E2-748A648B61A5}"/>
              </a:ext>
            </a:extLst>
          </p:cNvPr>
          <p:cNvSpPr/>
          <p:nvPr/>
        </p:nvSpPr>
        <p:spPr>
          <a:xfrm>
            <a:off x="1187624" y="5373216"/>
            <a:ext cx="2232248" cy="870485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plijesan na tlu</a:t>
            </a:r>
          </a:p>
        </p:txBody>
      </p:sp>
      <p:pic>
        <p:nvPicPr>
          <p:cNvPr id="7" name="Slika 6" descr="Slika na kojoj se prikazuje stablo, trava, na otvorenom, gljive&#10;&#10;Opis je automatski generiran">
            <a:extLst>
              <a:ext uri="{FF2B5EF4-FFF2-40B4-BE49-F238E27FC236}">
                <a16:creationId xmlns:a16="http://schemas.microsoft.com/office/drawing/2014/main" xmlns="" id="{5F964605-3AEF-408E-8995-97B26EF69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708920"/>
            <a:ext cx="3849857" cy="295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lačić: strelica prema gore 7">
            <a:extLst>
              <a:ext uri="{FF2B5EF4-FFF2-40B4-BE49-F238E27FC236}">
                <a16:creationId xmlns:a16="http://schemas.microsoft.com/office/drawing/2014/main" xmlns="" id="{628EF5DB-BEE0-41AE-B6A9-16381BA133FC}"/>
              </a:ext>
            </a:extLst>
          </p:cNvPr>
          <p:cNvSpPr/>
          <p:nvPr/>
        </p:nvSpPr>
        <p:spPr>
          <a:xfrm>
            <a:off x="5652120" y="5301208"/>
            <a:ext cx="2232248" cy="870485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jestive gljive sunčanice</a:t>
            </a:r>
          </a:p>
        </p:txBody>
      </p:sp>
    </p:spTree>
    <p:extLst>
      <p:ext uri="{BB962C8B-B14F-4D97-AF65-F5344CB8AC3E}">
        <p14:creationId xmlns:p14="http://schemas.microsoft.com/office/powerpoint/2010/main" xmlns="" val="114744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3E7821C-6470-4CB2-A4CC-C85CFE7F5A9D}"/>
              </a:ext>
            </a:extLst>
          </p:cNvPr>
          <p:cNvSpPr txBox="1"/>
          <p:nvPr/>
        </p:nvSpPr>
        <p:spPr>
          <a:xfrm>
            <a:off x="467544" y="126876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Za kraj…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xmlns="" id="{4A06D462-7444-476E-BDDA-C4C42F7F44A5}"/>
              </a:ext>
            </a:extLst>
          </p:cNvPr>
          <p:cNvSpPr/>
          <p:nvPr/>
        </p:nvSpPr>
        <p:spPr>
          <a:xfrm>
            <a:off x="1979712" y="1988840"/>
            <a:ext cx="5400600" cy="2520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chemeClr val="tx1"/>
                </a:solidFill>
              </a:rPr>
              <a:t>Izlazna kartica</a:t>
            </a:r>
          </a:p>
          <a:p>
            <a:endParaRPr lang="hr-HR" sz="24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Objasni kako žive mravi?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Navedi ostale stanovnike tla.</a:t>
            </a:r>
          </a:p>
          <a:p>
            <a:pPr marL="342900" indent="-342900">
              <a:buAutoNum type="arabicPeriod"/>
            </a:pPr>
            <a:r>
              <a:rPr lang="hr-HR" sz="2400" dirty="0">
                <a:solidFill>
                  <a:schemeClr val="tx1"/>
                </a:solidFill>
              </a:rPr>
              <a:t>Navedi primjere i objasni koji dijelovi biljaka se nalaze u tlu.</a:t>
            </a:r>
          </a:p>
          <a:p>
            <a:pPr algn="ctr"/>
            <a:endParaRPr lang="hr-HR" dirty="0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BEFB98A4-63D5-4BEF-B33C-D3B5530B78DD}"/>
              </a:ext>
            </a:extLst>
          </p:cNvPr>
          <p:cNvSpPr/>
          <p:nvPr/>
        </p:nvSpPr>
        <p:spPr>
          <a:xfrm>
            <a:off x="5367175" y="4941168"/>
            <a:ext cx="3450210" cy="144016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kompost, lanac razlagača, podzemni dijelovi biljaka, gljive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73022A2-6304-4561-B022-A12216FA4D59}"/>
              </a:ext>
            </a:extLst>
          </p:cNvPr>
          <p:cNvSpPr txBox="1"/>
          <p:nvPr/>
        </p:nvSpPr>
        <p:spPr>
          <a:xfrm rot="10800000" flipV="1">
            <a:off x="1403648" y="501317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 </a:t>
            </a:r>
            <a:endParaRPr lang="hr-HR" sz="2800" dirty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869160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265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251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ISTRAŽUJEMO VAŽNOST TLA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ZRAKA </dc:title>
  <dc:creator>Doroteja Domjanović-Horvat</dc:creator>
  <cp:lastModifiedBy>sk-mpovalec</cp:lastModifiedBy>
  <cp:revision>32</cp:revision>
  <dcterms:created xsi:type="dcterms:W3CDTF">2020-12-07T16:09:42Z</dcterms:created>
  <dcterms:modified xsi:type="dcterms:W3CDTF">2021-08-11T10:24:27Z</dcterms:modified>
</cp:coreProperties>
</file>